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Extra-Bold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pitchFamily="34" charset="0"/>
      <p:regular r:id="rId26"/>
      <p:bold r:id="rId27"/>
    </p:embeddedFont>
    <p:embeddedFont>
      <p:font typeface="Open Sans Bold Italics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Open Sans Light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hubspot.com/sales/the-art-of-asking-open-ended-question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veabout.com/powerful-sales-questions-291723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68" b="1130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79127"/>
            <a:ext cx="16230600" cy="20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5"/>
              </a:lnSpc>
              <a:spcBef>
                <a:spcPct val="0"/>
              </a:spcBef>
            </a:pPr>
            <a:r>
              <a:rPr lang="en-US" sz="12225" dirty="0">
                <a:solidFill>
                  <a:srgbClr val="5A3F2B"/>
                </a:solidFill>
                <a:latin typeface="Montserrat Extra-Bold"/>
              </a:rPr>
              <a:t>TASK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64009" y="3854781"/>
            <a:ext cx="13159981" cy="3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spc="683" dirty="0">
                <a:solidFill>
                  <a:srgbClr val="5A3F2B"/>
                </a:solidFill>
                <a:latin typeface="Open Sans"/>
              </a:rPr>
              <a:t>Powerful Sales Questions to Ask Your Prospects 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D36C75E6-10E8-FEB6-6524-355FE72E9381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0375" y="5143500"/>
            <a:ext cx="6077625" cy="5143500"/>
            <a:chOff x="0" y="0"/>
            <a:chExt cx="8103500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527" b="28052"/>
            <a:stretch>
              <a:fillRect/>
            </a:stretch>
          </p:blipFill>
          <p:spPr>
            <a:xfrm>
              <a:off x="0" y="0"/>
              <a:ext cx="8103500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210375" y="0"/>
            <a:ext cx="6077625" cy="5143500"/>
            <a:chOff x="0" y="0"/>
            <a:chExt cx="8103500" cy="6858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8658" b="24921"/>
            <a:stretch>
              <a:fillRect/>
            </a:stretch>
          </p:blipFill>
          <p:spPr>
            <a:xfrm flipH="1">
              <a:off x="0" y="0"/>
              <a:ext cx="8103500" cy="68580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29601" y="1524495"/>
            <a:ext cx="9368775" cy="32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Active Listening and Open-Ended Questions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9601" y="5987122"/>
            <a:ext cx="3741120" cy="17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5A3F2B"/>
                </a:solidFill>
                <a:latin typeface="Open Sans"/>
              </a:rPr>
              <a:t>Active listening involves taking notes, refraining from interrupting, and paraphrasing the prospect's responses.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601" y="5378018"/>
            <a:ext cx="327059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5A3F2B"/>
                </a:solidFill>
                <a:latin typeface="Open Sans Bold"/>
              </a:rPr>
              <a:t>What?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21566" y="7924568"/>
            <a:ext cx="2631668" cy="859730"/>
            <a:chOff x="0" y="0"/>
            <a:chExt cx="6282401" cy="20523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82401" cy="2052375"/>
            </a:xfrm>
            <a:custGeom>
              <a:avLst/>
              <a:gdLst/>
              <a:ahLst/>
              <a:cxnLst/>
              <a:rect l="l" t="t" r="r" b="b"/>
              <a:pathLst>
                <a:path w="6282401" h="2052375">
                  <a:moveTo>
                    <a:pt x="0" y="0"/>
                  </a:moveTo>
                  <a:lnTo>
                    <a:pt x="6282401" y="0"/>
                  </a:lnTo>
                  <a:lnTo>
                    <a:pt x="6282401" y="2052375"/>
                  </a:lnTo>
                  <a:lnTo>
                    <a:pt x="0" y="2052375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21566" y="8191556"/>
            <a:ext cx="263166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1241" y="5987122"/>
            <a:ext cx="3741120" cy="17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5A3F2B"/>
                </a:solidFill>
                <a:latin typeface="Open Sans"/>
              </a:rPr>
              <a:t>Active listening shows genuine interest in the prospect's perspective and enhances understanding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41241" y="5378018"/>
            <a:ext cx="327059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5A3F2B"/>
                </a:solidFill>
                <a:latin typeface="Open Sans Bold"/>
              </a:rPr>
              <a:t>Why?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33206" y="7924568"/>
            <a:ext cx="2631668" cy="859730"/>
            <a:chOff x="0" y="0"/>
            <a:chExt cx="6282401" cy="20523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82401" cy="2052375"/>
            </a:xfrm>
            <a:custGeom>
              <a:avLst/>
              <a:gdLst/>
              <a:ahLst/>
              <a:cxnLst/>
              <a:rect l="l" t="t" r="r" b="b"/>
              <a:pathLst>
                <a:path w="6282401" h="2052375">
                  <a:moveTo>
                    <a:pt x="0" y="0"/>
                  </a:moveTo>
                  <a:lnTo>
                    <a:pt x="6282401" y="0"/>
                  </a:lnTo>
                  <a:lnTo>
                    <a:pt x="6282401" y="2052375"/>
                  </a:lnTo>
                  <a:lnTo>
                    <a:pt x="0" y="2052375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533206" y="8191556"/>
            <a:ext cx="263166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369D4D53-227A-AB2C-7C84-670EAE640AC5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0996" y="3690798"/>
            <a:ext cx="3774335" cy="3456770"/>
            <a:chOff x="0" y="0"/>
            <a:chExt cx="5032447" cy="46090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8307" t="4766" r="9695" b="23845"/>
            <a:stretch>
              <a:fillRect/>
            </a:stretch>
          </p:blipFill>
          <p:spPr>
            <a:xfrm>
              <a:off x="0" y="0"/>
              <a:ext cx="5032447" cy="46090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256832" y="3690798"/>
            <a:ext cx="3774335" cy="3456770"/>
            <a:chOff x="0" y="0"/>
            <a:chExt cx="5032447" cy="460902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5347" t="4221" r="8572" b="32552"/>
            <a:stretch>
              <a:fillRect/>
            </a:stretch>
          </p:blipFill>
          <p:spPr>
            <a:xfrm>
              <a:off x="0" y="0"/>
              <a:ext cx="5032447" cy="460902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172669" y="3690798"/>
            <a:ext cx="3774335" cy="3456770"/>
            <a:chOff x="0" y="0"/>
            <a:chExt cx="5032447" cy="460902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849" b="31130"/>
            <a:stretch>
              <a:fillRect/>
            </a:stretch>
          </p:blipFill>
          <p:spPr>
            <a:xfrm>
              <a:off x="0" y="0"/>
              <a:ext cx="5032447" cy="460902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40996" y="3690798"/>
            <a:ext cx="520364" cy="520364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340994" y="1415564"/>
            <a:ext cx="13606008" cy="211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 dirty="0">
                <a:solidFill>
                  <a:srgbClr val="FFFFFF"/>
                </a:solidFill>
                <a:latin typeface="Montserrat Extra-Bold"/>
              </a:rPr>
              <a:t>Examples of Open-Ended Questions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85566" y="7914938"/>
            <a:ext cx="3485193" cy="141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 Light"/>
              </a:rPr>
              <a:t>Asking about recent changes in the prospect's industry or business provides insights into their evolving needs.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01402" y="7914938"/>
            <a:ext cx="3485193" cy="105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 Light"/>
              </a:rPr>
              <a:t>Inquiring about priorities and goals helps understand what matters most to the prospect.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7240" y="7914938"/>
            <a:ext cx="3485193" cy="141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 Light"/>
              </a:rPr>
              <a:t>Understanding the prospect's decision-making process provides clarity on the steps involved.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56832" y="3690798"/>
            <a:ext cx="520364" cy="520364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172669" y="3690798"/>
            <a:ext cx="520364" cy="520364"/>
            <a:chOff x="0" y="0"/>
            <a:chExt cx="1913890" cy="19138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F28A150C-CCDE-6F24-DEFD-E0871D54B762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chemeClr val="bg1"/>
                </a:solidFill>
                <a:latin typeface="Open Sans Light Bold"/>
              </a:rPr>
              <a:t>BALASUBRAMANIAN</a:t>
            </a: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 </a:t>
            </a:r>
            <a:r>
              <a:rPr lang="en-US" sz="1599" dirty="0">
                <a:solidFill>
                  <a:schemeClr val="bg1"/>
                </a:solidFill>
                <a:latin typeface="Open Sans Light Bold"/>
              </a:rPr>
              <a:t>PG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9144000" cy="5143500"/>
            <a:chOff x="0" y="0"/>
            <a:chExt cx="12192000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5143500"/>
            <a:chOff x="0" y="0"/>
            <a:chExt cx="12192000" cy="6858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7891" b="789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267065" y="1494063"/>
            <a:ext cx="860230" cy="645840"/>
          </a:xfrm>
          <a:custGeom>
            <a:avLst/>
            <a:gdLst/>
            <a:ahLst/>
            <a:cxnLst/>
            <a:rect l="l" t="t" r="r" b="b"/>
            <a:pathLst>
              <a:path w="860230" h="645840">
                <a:moveTo>
                  <a:pt x="0" y="0"/>
                </a:moveTo>
                <a:lnTo>
                  <a:pt x="860230" y="0"/>
                </a:lnTo>
                <a:lnTo>
                  <a:pt x="860230" y="645840"/>
                </a:lnTo>
                <a:lnTo>
                  <a:pt x="0" y="64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85945" y="6586647"/>
            <a:ext cx="534325" cy="785773"/>
          </a:xfrm>
          <a:custGeom>
            <a:avLst/>
            <a:gdLst/>
            <a:ahLst/>
            <a:cxnLst/>
            <a:rect l="l" t="t" r="r" b="b"/>
            <a:pathLst>
              <a:path w="534325" h="785773">
                <a:moveTo>
                  <a:pt x="0" y="0"/>
                </a:moveTo>
                <a:lnTo>
                  <a:pt x="534325" y="0"/>
                </a:lnTo>
                <a:lnTo>
                  <a:pt x="534325" y="785773"/>
                </a:lnTo>
                <a:lnTo>
                  <a:pt x="0" y="785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99325" y="2237174"/>
            <a:ext cx="4564540" cy="13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5A3F2B"/>
                </a:solidFill>
                <a:latin typeface="Open Sans"/>
              </a:rPr>
              <a:t>Asking about the desired outcomes with a product or service helps align the offering with the prospect's goals.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9325" y="1628071"/>
            <a:ext cx="40922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5A3F2B"/>
                </a:solidFill>
                <a:latin typeface="Open Sans Bold"/>
              </a:rPr>
              <a:t>Outcomes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5860" y="7380674"/>
            <a:ext cx="4564540" cy="13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5A3F2B"/>
                </a:solidFill>
                <a:latin typeface="Open Sans"/>
              </a:rPr>
              <a:t>Identifying other stakeholders involved in the purchasing decision allows for better engagement.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5860" y="6771571"/>
            <a:ext cx="40922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A3F2B"/>
                </a:solidFill>
                <a:latin typeface="Open Sans Bold"/>
              </a:rPr>
              <a:t>Create Innovation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1566" y="2194494"/>
            <a:ext cx="8230736" cy="6423897"/>
            <a:chOff x="0" y="-28575"/>
            <a:chExt cx="10974313" cy="8565196"/>
          </a:xfrm>
        </p:grpSpPr>
        <p:sp>
          <p:nvSpPr>
            <p:cNvPr id="5" name="TextBox 5"/>
            <p:cNvSpPr txBox="1"/>
            <p:nvPr/>
          </p:nvSpPr>
          <p:spPr>
            <a:xfrm>
              <a:off x="6701494" y="-28575"/>
              <a:ext cx="2227689" cy="39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Participation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935324" y="3840534"/>
              <a:ext cx="2038989" cy="39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Engagement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01493" y="7709642"/>
              <a:ext cx="3082990" cy="826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Address specific needs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36305" y="7709642"/>
              <a:ext cx="1446685" cy="39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Credibility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40534"/>
              <a:ext cx="849159" cy="399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Trust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83851" cy="39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3"/>
                </a:lnSpc>
              </a:pPr>
              <a:r>
                <a:rPr lang="en-US" sz="1787" dirty="0">
                  <a:solidFill>
                    <a:srgbClr val="5A3F2B"/>
                  </a:solidFill>
                  <a:latin typeface="Open Sans"/>
                </a:rPr>
                <a:t>Deeper uncovering of pain points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0384" y="423275"/>
              <a:ext cx="7663715" cy="766371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13021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30215" h="1270000">
                    <a:moveTo>
                      <a:pt x="0" y="0"/>
                    </a:moveTo>
                    <a:cubicBezTo>
                      <a:pt x="476491" y="0"/>
                      <a:pt x="912891" y="266718"/>
                      <a:pt x="1130215" y="69076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5A3F2B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00" y="635000"/>
                <a:ext cx="1338098" cy="1324176"/>
              </a:xfrm>
              <a:custGeom>
                <a:avLst/>
                <a:gdLst/>
                <a:ahLst/>
                <a:cxnLst/>
                <a:rect l="l" t="t" r="r" b="b"/>
                <a:pathLst>
                  <a:path w="1338098" h="1324176">
                    <a:moveTo>
                      <a:pt x="1099852" y="0"/>
                    </a:moveTo>
                    <a:cubicBezTo>
                      <a:pt x="1338098" y="412653"/>
                      <a:pt x="1325313" y="923946"/>
                      <a:pt x="1066741" y="1324176"/>
                    </a:cubicBezTo>
                    <a:lnTo>
                      <a:pt x="0" y="635000"/>
                    </a:lnTo>
                    <a:close/>
                  </a:path>
                </a:pathLst>
              </a:custGeom>
              <a:solidFill>
                <a:srgbClr val="77584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06526" y="1270000"/>
                <a:ext cx="1163326" cy="1292228"/>
              </a:xfrm>
              <a:custGeom>
                <a:avLst/>
                <a:gdLst/>
                <a:ahLst/>
                <a:cxnLst/>
                <a:rect l="l" t="t" r="r" b="b"/>
                <a:pathLst>
                  <a:path w="1163326" h="1292228">
                    <a:moveTo>
                      <a:pt x="1163326" y="635000"/>
                    </a:moveTo>
                    <a:cubicBezTo>
                      <a:pt x="925081" y="1047653"/>
                      <a:pt x="475896" y="129222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94725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39785" y="1270000"/>
                <a:ext cx="113021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30215" h="1270000">
                    <a:moveTo>
                      <a:pt x="1130215" y="1270000"/>
                    </a:moveTo>
                    <a:cubicBezTo>
                      <a:pt x="653724" y="1270000"/>
                      <a:pt x="217324" y="1003282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B38E7B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68098" y="580824"/>
                <a:ext cx="1338098" cy="1324176"/>
              </a:xfrm>
              <a:custGeom>
                <a:avLst/>
                <a:gdLst/>
                <a:ahLst/>
                <a:cxnLst/>
                <a:rect l="l" t="t" r="r" b="b"/>
                <a:pathLst>
                  <a:path w="1338098" h="1324176">
                    <a:moveTo>
                      <a:pt x="238246" y="1324176"/>
                    </a:moveTo>
                    <a:cubicBezTo>
                      <a:pt x="0" y="911523"/>
                      <a:pt x="12785" y="400230"/>
                      <a:pt x="271357" y="0"/>
                    </a:cubicBezTo>
                    <a:lnTo>
                      <a:pt x="1338098" y="689176"/>
                    </a:lnTo>
                    <a:close/>
                  </a:path>
                </a:pathLst>
              </a:custGeom>
              <a:solidFill>
                <a:srgbClr val="D2AA99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70148" y="0"/>
                <a:ext cx="109985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99852" h="1270000">
                    <a:moveTo>
                      <a:pt x="0" y="635000"/>
                    </a:moveTo>
                    <a:cubicBezTo>
                      <a:pt x="226841" y="242100"/>
                      <a:pt x="646043" y="45"/>
                      <a:pt x="1099725" y="0"/>
                    </a:cubicBezTo>
                    <a:lnTo>
                      <a:pt x="1099852" y="1270000"/>
                    </a:lnTo>
                    <a:close/>
                  </a:path>
                </a:pathLst>
              </a:custGeom>
              <a:solidFill>
                <a:srgbClr val="AD807E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45965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314258" y="419680"/>
            <a:ext cx="7821342" cy="320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Benefits of Asking Open-Ended Questions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93490" y="3884291"/>
            <a:ext cx="6688970" cy="435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Open-ended questions foster better engagement and participation from prospects.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They create opportunities for deeper discussions and uncovering pain points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Open-ended questions help sales professionals tailor their pitch and offerings to address the prospect's specific needs.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They build trust and credibility by demonstrating a genuine interest in the prospect's perspective.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314258" y="8828435"/>
            <a:ext cx="3278629" cy="859730"/>
            <a:chOff x="0" y="0"/>
            <a:chExt cx="7826849" cy="20523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26849" cy="2052375"/>
            </a:xfrm>
            <a:custGeom>
              <a:avLst/>
              <a:gdLst/>
              <a:ahLst/>
              <a:cxnLst/>
              <a:rect l="l" t="t" r="r" b="b"/>
              <a:pathLst>
                <a:path w="7826849" h="2052375">
                  <a:moveTo>
                    <a:pt x="0" y="0"/>
                  </a:moveTo>
                  <a:lnTo>
                    <a:pt x="7826849" y="0"/>
                  </a:lnTo>
                  <a:lnTo>
                    <a:pt x="7826849" y="2052375"/>
                  </a:lnTo>
                  <a:lnTo>
                    <a:pt x="0" y="2052375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314258" y="9109710"/>
            <a:ext cx="3278629" cy="30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Open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INFORMATION</a:t>
            </a:r>
            <a:endParaRPr lang="en-US" sz="1800" dirty="0">
              <a:solidFill>
                <a:schemeClr val="bg1"/>
              </a:solidFill>
              <a:latin typeface="Open Sans Bold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83D13537-2EF3-F74A-B562-A266C86BBE2A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6882" y="0"/>
            <a:ext cx="9751118" cy="10287000"/>
            <a:chOff x="0" y="0"/>
            <a:chExt cx="1300149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22" r="18422"/>
            <a:stretch>
              <a:fillRect/>
            </a:stretch>
          </p:blipFill>
          <p:spPr>
            <a:xfrm>
              <a:off x="0" y="0"/>
              <a:ext cx="13001491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48259"/>
            <a:ext cx="8536882" cy="5995841"/>
            <a:chOff x="0" y="0"/>
            <a:chExt cx="3114278" cy="19371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278" cy="1937117"/>
            </a:xfrm>
            <a:custGeom>
              <a:avLst/>
              <a:gdLst/>
              <a:ahLst/>
              <a:cxnLst/>
              <a:rect l="l" t="t" r="r" b="b"/>
              <a:pathLst>
                <a:path w="3114278" h="1937117">
                  <a:moveTo>
                    <a:pt x="0" y="0"/>
                  </a:moveTo>
                  <a:lnTo>
                    <a:pt x="3114278" y="0"/>
                  </a:lnTo>
                  <a:lnTo>
                    <a:pt x="3114278" y="1937117"/>
                  </a:lnTo>
                  <a:lnTo>
                    <a:pt x="0" y="1937117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8381090"/>
            <a:ext cx="334857" cy="1563010"/>
            <a:chOff x="0" y="0"/>
            <a:chExt cx="505184" cy="23580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7686" y="1138639"/>
            <a:ext cx="7015316" cy="207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4400" dirty="0">
                <a:solidFill>
                  <a:srgbClr val="5A3F2B"/>
                </a:solidFill>
                <a:latin typeface="Montserrat Extra-Bold"/>
              </a:rPr>
              <a:t>Examples of Open-Ended Questions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4205469"/>
            <a:ext cx="6705600" cy="76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What are the top priorities of your business at the moment?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" y="6132159"/>
            <a:ext cx="6705600" cy="76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How are you feeling about your current situation related to ___?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7095504"/>
            <a:ext cx="6705600" cy="11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If we were meeting five years from today, what needs to happen for you to feel good about your business situation related to ___?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5168814"/>
            <a:ext cx="6705600" cy="76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What are some of the best decisions you’ve made related to ___?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C8EA096-305B-337E-D0C8-F9C5F8FCC459}"/>
              </a:ext>
            </a:extLst>
          </p:cNvPr>
          <p:cNvSpPr txBox="1"/>
          <p:nvPr/>
        </p:nvSpPr>
        <p:spPr>
          <a:xfrm>
            <a:off x="1219200" y="8456394"/>
            <a:ext cx="6705600" cy="3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What opportunities do you see on your horizon?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2D0644E0-7F69-2AF7-967C-8DFBC9B31F37}"/>
              </a:ext>
            </a:extLst>
          </p:cNvPr>
          <p:cNvSpPr txBox="1"/>
          <p:nvPr/>
        </p:nvSpPr>
        <p:spPr>
          <a:xfrm>
            <a:off x="1243004" y="9022194"/>
            <a:ext cx="6705600" cy="76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9" dirty="0">
                <a:solidFill>
                  <a:srgbClr val="FFFFFF"/>
                </a:solidFill>
                <a:latin typeface="Open Sans"/>
              </a:rPr>
              <a:t>What challenges do you see to making those opportunities happen?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84429"/>
            <a:ext cx="18288000" cy="3402571"/>
            <a:chOff x="0" y="0"/>
            <a:chExt cx="6671512" cy="1241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241267"/>
            </a:xfrm>
            <a:custGeom>
              <a:avLst/>
              <a:gdLst/>
              <a:ahLst/>
              <a:cxnLst/>
              <a:rect l="l" t="t" r="r" b="b"/>
              <a:pathLst>
                <a:path w="6671512" h="1241267">
                  <a:moveTo>
                    <a:pt x="0" y="0"/>
                  </a:moveTo>
                  <a:lnTo>
                    <a:pt x="6671512" y="0"/>
                  </a:lnTo>
                  <a:lnTo>
                    <a:pt x="6671512" y="1241267"/>
                  </a:lnTo>
                  <a:lnTo>
                    <a:pt x="0" y="1241267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510558"/>
            <a:ext cx="16230600" cy="4747742"/>
            <a:chOff x="0" y="0"/>
            <a:chExt cx="21640800" cy="633032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20424" b="35670"/>
            <a:stretch>
              <a:fillRect/>
            </a:stretch>
          </p:blipFill>
          <p:spPr>
            <a:xfrm>
              <a:off x="0" y="0"/>
              <a:ext cx="21640800" cy="6330323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28006"/>
            <a:ext cx="16230600" cy="304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4"/>
              </a:lnSpc>
              <a:spcBef>
                <a:spcPct val="0"/>
              </a:spcBef>
            </a:pPr>
            <a:r>
              <a:rPr lang="en-US" sz="17746">
                <a:solidFill>
                  <a:srgbClr val="5A3F2B"/>
                </a:solidFill>
                <a:latin typeface="Montserrat Extra-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3C726A1E-F3AB-9E27-D605-BFB8E7EA70F9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31609" cy="10287000"/>
            <a:chOff x="0" y="0"/>
            <a:chExt cx="1097547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3520" t="2331" b="10486"/>
            <a:stretch>
              <a:fillRect/>
            </a:stretch>
          </p:blipFill>
          <p:spPr>
            <a:xfrm flipH="1">
              <a:off x="0" y="0"/>
              <a:ext cx="1097547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231609" y="4714964"/>
            <a:ext cx="10056391" cy="5572036"/>
            <a:chOff x="0" y="0"/>
            <a:chExt cx="3668599" cy="2032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68599" cy="2032694"/>
            </a:xfrm>
            <a:custGeom>
              <a:avLst/>
              <a:gdLst/>
              <a:ahLst/>
              <a:cxnLst/>
              <a:rect l="l" t="t" r="r" b="b"/>
              <a:pathLst>
                <a:path w="3668599" h="2032694">
                  <a:moveTo>
                    <a:pt x="0" y="0"/>
                  </a:moveTo>
                  <a:lnTo>
                    <a:pt x="3668599" y="0"/>
                  </a:lnTo>
                  <a:lnTo>
                    <a:pt x="3668599" y="2032694"/>
                  </a:lnTo>
                  <a:lnTo>
                    <a:pt x="0" y="2032694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04256" y="5390372"/>
            <a:ext cx="7711095" cy="422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Open Sans"/>
              </a:rPr>
              <a:t>The Importance of Effective Sales Questions</a:t>
            </a:r>
            <a:br>
              <a:rPr lang="en-US" sz="2000" dirty="0">
                <a:solidFill>
                  <a:srgbClr val="FFFFFF"/>
                </a:solidFill>
                <a:latin typeface="Open Sans"/>
              </a:rPr>
            </a:br>
            <a:endParaRPr lang="en-US" sz="2000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The article highlights the significance of asking thoughtful and strategic questions in sales conversations. </a:t>
            </a:r>
            <a:br>
              <a:rPr lang="en-US" sz="2000" dirty="0">
                <a:solidFill>
                  <a:srgbClr val="FFFFFF"/>
                </a:solidFill>
                <a:latin typeface="Open Sans"/>
              </a:rPr>
            </a:br>
            <a:r>
              <a:rPr lang="en-US" sz="2000" dirty="0">
                <a:solidFill>
                  <a:srgbClr val="FFFFFF"/>
                </a:solidFill>
                <a:latin typeface="Open Sans"/>
              </a:rPr>
              <a:t>Well-crafted questions can help salespeople understand customer needs, build rapport, and ultimately increase their chances of making a successful sale.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63765" y="1104900"/>
            <a:ext cx="8208400" cy="32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Powerful Sales Questions to Ask Your Prospects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4C4C1-8241-7BC6-602C-49F89A901BE5}"/>
              </a:ext>
            </a:extLst>
          </p:cNvPr>
          <p:cNvCxnSpPr>
            <a:cxnSpLocks/>
          </p:cNvCxnSpPr>
          <p:nvPr/>
        </p:nvCxnSpPr>
        <p:spPr>
          <a:xfrm>
            <a:off x="9525000" y="6057900"/>
            <a:ext cx="557784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6816" y="0"/>
            <a:ext cx="4841184" cy="10287000"/>
            <a:chOff x="0" y="0"/>
            <a:chExt cx="1766077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6077" cy="3752726"/>
            </a:xfrm>
            <a:custGeom>
              <a:avLst/>
              <a:gdLst/>
              <a:ahLst/>
              <a:cxnLst/>
              <a:rect l="l" t="t" r="r" b="b"/>
              <a:pathLst>
                <a:path w="1766077" h="3752726">
                  <a:moveTo>
                    <a:pt x="0" y="0"/>
                  </a:moveTo>
                  <a:lnTo>
                    <a:pt x="1766077" y="0"/>
                  </a:lnTo>
                  <a:lnTo>
                    <a:pt x="176607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74249" y="2034860"/>
            <a:ext cx="6473989" cy="6441935"/>
            <a:chOff x="0" y="0"/>
            <a:chExt cx="8631986" cy="8589246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8377" t="22760" r="39613"/>
            <a:stretch>
              <a:fillRect/>
            </a:stretch>
          </p:blipFill>
          <p:spPr>
            <a:xfrm>
              <a:off x="0" y="0"/>
              <a:ext cx="8631986" cy="85892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p3d>
              <a:bevelT w="139700" h="139700"/>
            </a:sp3d>
          </p:spPr>
        </p:pic>
      </p:grpSp>
      <p:sp>
        <p:nvSpPr>
          <p:cNvPr id="6" name="Freeform 6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181100"/>
            <a:ext cx="10782300" cy="2113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Categories of Powerful Sales Questions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5906" y="3447027"/>
            <a:ext cx="9334500" cy="6188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Qualifying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These questions aim to assess the customer's needs, budget, decision-making process, and timeline.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Problem-Identification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By asking these questions, salespeople can identify the specific challenges and pain points that customers are facing.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Solution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These questions help salespeople present their product or service as a solution to the customer's problems. They focus on showcasing the benefits and unique selling points.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Commitment-Building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Sales professionals can use these questions to guide the customer towards making a commitment or taking the next step in the sales process.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Objection-Handling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These questions address any concerns or objections the customer may have, allowing the salesperson to provide reassurance and clarify any doubts.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Closing Questions</a:t>
            </a:r>
            <a:r>
              <a:rPr lang="en-US" dirty="0">
                <a:solidFill>
                  <a:srgbClr val="5A3F2B"/>
                </a:solidFill>
                <a:latin typeface="Open Sans"/>
              </a:rPr>
              <a:t>: This category encompasses questions aimed at gaining a commitment or finalizing the sale.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8D5319AD-CDB9-466D-0E8F-9053A24E8130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71048"/>
            <a:chOff x="0" y="0"/>
            <a:chExt cx="24384000" cy="75613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215" b="44328"/>
            <a:stretch>
              <a:fillRect/>
            </a:stretch>
          </p:blipFill>
          <p:spPr>
            <a:xfrm>
              <a:off x="0" y="0"/>
              <a:ext cx="24384000" cy="756139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1566" y="6591300"/>
            <a:ext cx="7622434" cy="32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Examples of Powerful Sales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77400" y="6286500"/>
            <a:ext cx="8001000" cy="3245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What are your top priorities right now?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What are your goals (both short-term and long-term)?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What's holding you back from meeting your goals?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What is the company's decision-making process like?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What's the outcome you're looking for with this [product/service]?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Who else is involved in this purchasing decision?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7259"/>
            <a:ext cx="6096000" cy="3989741"/>
            <a:chOff x="0" y="0"/>
            <a:chExt cx="8128000" cy="53196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850" r="1970" b="1850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096000" y="6297259"/>
            <a:ext cx="6096000" cy="3989741"/>
            <a:chOff x="0" y="0"/>
            <a:chExt cx="8128000" cy="5319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b="7329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192000" y="6297259"/>
            <a:ext cx="6096000" cy="3989741"/>
            <a:chOff x="0" y="0"/>
            <a:chExt cx="8128000" cy="531965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974" b="974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028700" y="768540"/>
            <a:ext cx="317973" cy="260160"/>
          </a:xfrm>
          <a:custGeom>
            <a:avLst/>
            <a:gdLst/>
            <a:ahLst/>
            <a:cxnLst/>
            <a:rect l="l" t="t" r="r" b="b"/>
            <a:pathLst>
              <a:path w="317973" h="260160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6517" y="2012699"/>
            <a:ext cx="14834966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Extra-Bold"/>
              </a:rPr>
              <a:t>SCHOOL LEARNING RULES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1669" y="3958744"/>
            <a:ext cx="801950" cy="801950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61669" y="4153999"/>
            <a:ext cx="80195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0444" y="4069143"/>
            <a:ext cx="3139721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171616"/>
                </a:solidFill>
                <a:latin typeface="Open Sans"/>
              </a:rPr>
              <a:t>"What's Changed Recently?"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69512" y="3958744"/>
            <a:ext cx="801950" cy="801950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969512" y="4153999"/>
            <a:ext cx="80195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6403" y="3883515"/>
            <a:ext cx="4013233" cy="37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171616"/>
                </a:solidFill>
                <a:latin typeface="Open Sans"/>
              </a:rPr>
              <a:t>"What Would You Like to Talk About?"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477355" y="3958744"/>
            <a:ext cx="801950" cy="801950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477355" y="4153999"/>
            <a:ext cx="80195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94246" y="3892379"/>
            <a:ext cx="3839390" cy="37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"</a:t>
            </a:r>
            <a:r>
              <a:rPr lang="en-US" dirty="0">
                <a:solidFill>
                  <a:srgbClr val="171616"/>
                </a:solidFill>
                <a:latin typeface="Open Sans"/>
              </a:rPr>
              <a:t>Do You Have Any Questions?"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5F58465F-6874-1D38-EAAE-54861012D920}"/>
              </a:ext>
            </a:extLst>
          </p:cNvPr>
          <p:cNvSpPr txBox="1"/>
          <p:nvPr/>
        </p:nvSpPr>
        <p:spPr>
          <a:xfrm>
            <a:off x="1521566" y="739965"/>
            <a:ext cx="2593234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5A3F2B"/>
                </a:solidFill>
                <a:latin typeface="Open Sans Light Bold"/>
              </a:rPr>
              <a:t>BALASUBRAMANIAN PG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17694" cy="6999093"/>
            <a:chOff x="0" y="0"/>
            <a:chExt cx="5490258" cy="93321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8020" t="13647" r="18090"/>
            <a:stretch>
              <a:fillRect/>
            </a:stretch>
          </p:blipFill>
          <p:spPr>
            <a:xfrm>
              <a:off x="0" y="0"/>
              <a:ext cx="5490258" cy="933212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443859" y="3287907"/>
            <a:ext cx="4117694" cy="6999093"/>
            <a:chOff x="0" y="0"/>
            <a:chExt cx="5490258" cy="93321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0364" r="30364"/>
            <a:stretch>
              <a:fillRect/>
            </a:stretch>
          </p:blipFill>
          <p:spPr>
            <a:xfrm>
              <a:off x="0" y="0"/>
              <a:ext cx="5490258" cy="933212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57416" y="1869832"/>
            <a:ext cx="7101884" cy="211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FFFFFF"/>
                </a:solidFill>
                <a:latin typeface="Montserrat Extra-Bold"/>
              </a:rPr>
              <a:t>Follow-Up Questions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7416" y="4799965"/>
            <a:ext cx="6491139" cy="161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Ask for clarification or more information using open-ended questions.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Examples include asking for examples, specifics, or further details about the prospect's situation.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6661" y="6981433"/>
            <a:ext cx="6491139" cy="298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</a:rPr>
              <a:t>"</a:t>
            </a:r>
            <a:r>
              <a:rPr lang="en-US" sz="2400" dirty="0">
                <a:solidFill>
                  <a:srgbClr val="FFFFFF"/>
                </a:solidFill>
                <a:latin typeface="Montserrat Extra-Bold"/>
              </a:rPr>
              <a:t>What Do You Need to Move Forward?”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Montserrat Extra-Bold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Montserrat Extra-Bold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Ascertaining the prospect's requirements indicates the necessary steps to close the sale.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 Responses range from immediate readiness to additional considerations or approvals.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0105" y="4114800"/>
            <a:ext cx="5616020" cy="5143500"/>
            <a:chOff x="0" y="0"/>
            <a:chExt cx="7488027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163"/>
            <a:stretch>
              <a:fillRect/>
            </a:stretch>
          </p:blipFill>
          <p:spPr>
            <a:xfrm>
              <a:off x="0" y="0"/>
              <a:ext cx="7488027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4550105" cy="10287000"/>
            <a:chOff x="0" y="0"/>
            <a:chExt cx="1659891" cy="3752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9891" cy="3752726"/>
            </a:xfrm>
            <a:custGeom>
              <a:avLst/>
              <a:gdLst/>
              <a:ahLst/>
              <a:cxnLst/>
              <a:rect l="l" t="t" r="r" b="b"/>
              <a:pathLst>
                <a:path w="1659891" h="3752726">
                  <a:moveTo>
                    <a:pt x="0" y="0"/>
                  </a:moveTo>
                  <a:lnTo>
                    <a:pt x="1659891" y="0"/>
                  </a:lnTo>
                  <a:lnTo>
                    <a:pt x="165989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616020" cy="5143500"/>
            <a:chOff x="0" y="0"/>
            <a:chExt cx="7488027" cy="6858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31969" r="789" b="7740"/>
            <a:stretch>
              <a:fillRect/>
            </a:stretch>
          </p:blipFill>
          <p:spPr>
            <a:xfrm>
              <a:off x="0" y="0"/>
              <a:ext cx="7488027" cy="6858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7695290"/>
            <a:ext cx="334857" cy="1563010"/>
            <a:chOff x="0" y="0"/>
            <a:chExt cx="505184" cy="23580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l="l" t="t" r="r" b="b"/>
              <a:pathLst>
                <a:path w="505184" h="2358041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43563" y="621503"/>
            <a:ext cx="9196072" cy="32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Understanding the Decision-Making 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93901" y="3933874"/>
            <a:ext cx="5370099" cy="12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Important to grasp the prospect's decision-making process to ask appropriate questions and engage relevant stakeholders.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99030" y="8398570"/>
            <a:ext cx="3278629" cy="859730"/>
            <a:chOff x="0" y="0"/>
            <a:chExt cx="7826849" cy="20523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26849" cy="2052375"/>
            </a:xfrm>
            <a:custGeom>
              <a:avLst/>
              <a:gdLst/>
              <a:ahLst/>
              <a:cxnLst/>
              <a:rect l="l" t="t" r="r" b="b"/>
              <a:pathLst>
                <a:path w="7826849" h="2052375">
                  <a:moveTo>
                    <a:pt x="0" y="0"/>
                  </a:moveTo>
                  <a:lnTo>
                    <a:pt x="7826849" y="0"/>
                  </a:lnTo>
                  <a:lnTo>
                    <a:pt x="7826849" y="2052375"/>
                  </a:lnTo>
                  <a:lnTo>
                    <a:pt x="0" y="2052375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599030" y="8665558"/>
            <a:ext cx="3278629" cy="30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226" dirty="0">
                <a:solidFill>
                  <a:schemeClr val="bg1"/>
                </a:solidFill>
                <a:latin typeface="Open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lang="en-US" sz="1800" spc="226" dirty="0">
              <a:solidFill>
                <a:schemeClr val="bg1"/>
              </a:solidFill>
              <a:latin typeface="Open Sans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EA7583-520F-A6F1-9946-36BFCA0A22CA}"/>
              </a:ext>
            </a:extLst>
          </p:cNvPr>
          <p:cNvSpPr txBox="1"/>
          <p:nvPr/>
        </p:nvSpPr>
        <p:spPr>
          <a:xfrm>
            <a:off x="11393900" y="5877674"/>
            <a:ext cx="5370099" cy="161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Additional questions to ask prospects include inquiring about priorities, goals, obstacles, decision-making process, desired outcomes, and involved decision-makers.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845" b="10193"/>
            <a:stretch>
              <a:fillRect/>
            </a:stretch>
          </p:blipFill>
          <p:spPr>
            <a:xfrm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2901516"/>
            <a:ext cx="18288000" cy="4483968"/>
            <a:chOff x="0" y="0"/>
            <a:chExt cx="6671512" cy="1635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1635764"/>
            </a:xfrm>
            <a:custGeom>
              <a:avLst/>
              <a:gdLst/>
              <a:ahLst/>
              <a:cxnLst/>
              <a:rect l="l" t="t" r="r" b="b"/>
              <a:pathLst>
                <a:path w="6671512" h="1635764">
                  <a:moveTo>
                    <a:pt x="0" y="0"/>
                  </a:moveTo>
                  <a:lnTo>
                    <a:pt x="6671512" y="0"/>
                  </a:lnTo>
                  <a:lnTo>
                    <a:pt x="6671512" y="1635764"/>
                  </a:lnTo>
                  <a:lnTo>
                    <a:pt x="0" y="1635764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2925" y="2254540"/>
            <a:ext cx="1702568" cy="1293951"/>
          </a:xfrm>
          <a:custGeom>
            <a:avLst/>
            <a:gdLst/>
            <a:ahLst/>
            <a:cxnLst/>
            <a:rect l="l" t="t" r="r" b="b"/>
            <a:pathLst>
              <a:path w="1702568" h="1293951">
                <a:moveTo>
                  <a:pt x="0" y="0"/>
                </a:moveTo>
                <a:lnTo>
                  <a:pt x="1702568" y="0"/>
                </a:lnTo>
                <a:lnTo>
                  <a:pt x="1702568" y="1293952"/>
                </a:lnTo>
                <a:lnTo>
                  <a:pt x="0" y="129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5282" y="4131527"/>
            <a:ext cx="14757435" cy="192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  <a:spcBef>
                <a:spcPct val="0"/>
              </a:spcBef>
            </a:pPr>
            <a:r>
              <a:rPr lang="en-US" sz="5602" dirty="0">
                <a:solidFill>
                  <a:srgbClr val="FFFFFF"/>
                </a:solidFill>
                <a:latin typeface="Open Sans Bold Italics"/>
              </a:rPr>
              <a:t>“The Art of Asking Open-Ended Questions" from HubSpot</a:t>
            </a:r>
          </a:p>
        </p:txBody>
      </p:sp>
      <p:sp>
        <p:nvSpPr>
          <p:cNvPr id="8" name="Freeform 8"/>
          <p:cNvSpPr/>
          <p:nvPr/>
        </p:nvSpPr>
        <p:spPr>
          <a:xfrm flipH="1" flipV="1">
            <a:off x="9442507" y="2254540"/>
            <a:ext cx="1702568" cy="1293951"/>
          </a:xfrm>
          <a:custGeom>
            <a:avLst/>
            <a:gdLst/>
            <a:ahLst/>
            <a:cxnLst/>
            <a:rect l="l" t="t" r="r" b="b"/>
            <a:pathLst>
              <a:path w="1702568" h="1293951">
                <a:moveTo>
                  <a:pt x="1702568" y="1293952"/>
                </a:moveTo>
                <a:lnTo>
                  <a:pt x="0" y="1293952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6680" y="0"/>
            <a:ext cx="4587320" cy="10287000"/>
            <a:chOff x="0" y="0"/>
            <a:chExt cx="61164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977" r="15090"/>
            <a:stretch>
              <a:fillRect/>
            </a:stretch>
          </p:blipFill>
          <p:spPr>
            <a:xfrm flipH="1">
              <a:off x="0" y="0"/>
              <a:ext cx="61164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4550105" cy="10287000"/>
            <a:chOff x="0" y="0"/>
            <a:chExt cx="1659891" cy="3752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9891" cy="3752726"/>
            </a:xfrm>
            <a:custGeom>
              <a:avLst/>
              <a:gdLst/>
              <a:ahLst/>
              <a:cxnLst/>
              <a:rect l="l" t="t" r="r" b="b"/>
              <a:pathLst>
                <a:path w="1659891" h="3752726">
                  <a:moveTo>
                    <a:pt x="0" y="0"/>
                  </a:moveTo>
                  <a:lnTo>
                    <a:pt x="1659891" y="0"/>
                  </a:lnTo>
                  <a:lnTo>
                    <a:pt x="165989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49829" y="1333500"/>
            <a:ext cx="6809471" cy="32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dirty="0">
                <a:solidFill>
                  <a:srgbClr val="5A3F2B"/>
                </a:solidFill>
                <a:latin typeface="Montserrat Extra-Bold"/>
              </a:rPr>
              <a:t>The Power of Open-Ended Questions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860470"/>
            <a:ext cx="221710" cy="22171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93364" y="1790700"/>
            <a:ext cx="2294129" cy="17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  <a:spcBef>
                <a:spcPct val="0"/>
              </a:spcBef>
            </a:pPr>
            <a:r>
              <a:rPr lang="en-US" sz="2031" dirty="0">
                <a:solidFill>
                  <a:srgbClr val="FFFFFF"/>
                </a:solidFill>
                <a:latin typeface="Open Sans Bold"/>
              </a:rPr>
              <a:t>How will you be measuring your success related to those outcomes?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944237"/>
            <a:ext cx="221710" cy="22171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93364" y="3848100"/>
            <a:ext cx="2294129" cy="17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  <a:spcBef>
                <a:spcPct val="0"/>
              </a:spcBef>
            </a:pPr>
            <a:r>
              <a:rPr lang="en-US" sz="2031" dirty="0">
                <a:solidFill>
                  <a:srgbClr val="FFFFFF"/>
                </a:solidFill>
                <a:latin typeface="Open Sans Bold"/>
              </a:rPr>
              <a:t>What’s the biggest risk of you not making progress on this situation?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028004"/>
            <a:ext cx="221710" cy="22171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593364" y="5981700"/>
            <a:ext cx="2294129" cy="17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  <a:spcBef>
                <a:spcPct val="0"/>
              </a:spcBef>
            </a:pPr>
            <a:r>
              <a:rPr lang="en-US" sz="2031" dirty="0">
                <a:solidFill>
                  <a:srgbClr val="FFFFFF"/>
                </a:solidFill>
                <a:latin typeface="Open Sans Bold"/>
              </a:rPr>
              <a:t>Who all needs to be involved in making the final purchasing decision?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8111771"/>
            <a:ext cx="221710" cy="221710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93364" y="8039100"/>
            <a:ext cx="2294129" cy="141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  <a:spcBef>
                <a:spcPct val="0"/>
              </a:spcBef>
            </a:pPr>
            <a:r>
              <a:rPr lang="en-US" sz="2031" dirty="0">
                <a:solidFill>
                  <a:srgbClr val="FFFFFF"/>
                </a:solidFill>
                <a:latin typeface="Open Sans Bold"/>
              </a:rPr>
              <a:t>What is the motivation behind taking on this project?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49829" y="4767186"/>
            <a:ext cx="6809471" cy="327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Open-ended questions encourage prospects to provide detailed and thoughtful responses.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They promote a deeper understanding of prospects' needs and concerns.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Open-ended questions allow prospects to lead the conversation and express themselves freely.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A3F2B"/>
                </a:solidFill>
                <a:latin typeface="Open Sans"/>
              </a:rPr>
              <a:t>They elicit more meaningful and valuable insights compared to closed-ended questions.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814</Words>
  <Application>Microsoft Office PowerPoint</Application>
  <PresentationFormat>Custom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Courier New</vt:lpstr>
      <vt:lpstr>Open Sans Bold</vt:lpstr>
      <vt:lpstr>Open Sans</vt:lpstr>
      <vt:lpstr>Montserrat Extra-Bold</vt:lpstr>
      <vt:lpstr>Arial</vt:lpstr>
      <vt:lpstr>Open Sans Light Bold</vt:lpstr>
      <vt:lpstr>Calibri</vt:lpstr>
      <vt:lpstr>Open Sans Bold Italics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Brown Minimalist Let's Learn Presentation</dc:title>
  <cp:lastModifiedBy>Balasubramanian PG</cp:lastModifiedBy>
  <cp:revision>18</cp:revision>
  <dcterms:created xsi:type="dcterms:W3CDTF">2006-08-16T00:00:00Z</dcterms:created>
  <dcterms:modified xsi:type="dcterms:W3CDTF">2023-06-07T09:23:47Z</dcterms:modified>
  <dc:identifier>DAFk1QZgjBY</dc:identifier>
</cp:coreProperties>
</file>